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74" r:id="rId4"/>
    <p:sldId id="259" r:id="rId5"/>
    <p:sldId id="275" r:id="rId6"/>
    <p:sldId id="266" r:id="rId7"/>
    <p:sldId id="262" r:id="rId8"/>
    <p:sldId id="264" r:id="rId9"/>
    <p:sldId id="263" r:id="rId10"/>
    <p:sldId id="265" r:id="rId11"/>
    <p:sldId id="267" r:id="rId12"/>
    <p:sldId id="268" r:id="rId13"/>
    <p:sldId id="269" r:id="rId14"/>
    <p:sldId id="270" r:id="rId15"/>
    <p:sldId id="273" r:id="rId16"/>
    <p:sldId id="272" r:id="rId17"/>
    <p:sldId id="276" r:id="rId18"/>
    <p:sldId id="258" r:id="rId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22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17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C7943-EF67-B141-A8CA-2BD2A3511404}" type="datetimeFigureOut">
              <a:rPr lang="de-DE" smtClean="0"/>
              <a:t>08.09.16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4661B-64D7-C048-B457-D916954D49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1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8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4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12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9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7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4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5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60B15-F7D8-FD4C-B00E-08CB7D6D75AA}" type="datetimeFigureOut">
              <a:rPr lang="de-DE" smtClean="0"/>
              <a:t>04.09.16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12218-7F5D-5146-BBA4-DC0296FC43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5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/>
          <a:ea typeface="+mj-ea"/>
          <a:cs typeface="Comic Sans M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omic Sans MS"/>
          <a:ea typeface="+mn-ea"/>
          <a:cs typeface="Comic Sans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omic Sans MS"/>
          <a:ea typeface="+mn-ea"/>
          <a:cs typeface="Comic Sans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omic Sans MS"/>
          <a:ea typeface="+mn-ea"/>
          <a:cs typeface="Comic Sans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Tom Reps</a:t>
            </a:r>
            <a:br>
              <a:rPr lang="en-US" dirty="0" smtClean="0"/>
            </a:br>
            <a:r>
              <a:rPr lang="en-US" dirty="0" smtClean="0"/>
              <a:t>- a man with principles -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 from SRW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5527" y="6021294"/>
            <a:ext cx="3853297" cy="700181"/>
          </a:xfrm>
        </p:spPr>
        <p:txBody>
          <a:bodyPr/>
          <a:lstStyle/>
          <a:p>
            <a:r>
              <a:rPr lang="en-US" sz="1800" dirty="0" smtClean="0"/>
              <a:t>Reps at 60, Edinburgh, Sept. 11, 2016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219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Reinterpretation</a:t>
            </a:r>
            <a:r>
              <a:rPr lang="de-DE" dirty="0" smtClean="0"/>
              <a:t> </a:t>
            </a:r>
            <a:r>
              <a:rPr lang="de-DE" dirty="0" err="1"/>
              <a:t>Principle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4" y="1226576"/>
            <a:ext cx="5416608" cy="5588134"/>
          </a:xfrm>
          <a:prstGeom prst="rect">
            <a:avLst/>
          </a:prstGeom>
        </p:spPr>
      </p:pic>
      <p:sp>
        <p:nvSpPr>
          <p:cNvPr id="8" name="Ovale Legende 7"/>
          <p:cNvSpPr/>
          <p:nvPr/>
        </p:nvSpPr>
        <p:spPr>
          <a:xfrm>
            <a:off x="5758068" y="2193406"/>
            <a:ext cx="3146012" cy="612648"/>
          </a:xfrm>
          <a:prstGeom prst="wedgeEllipseCallout">
            <a:avLst>
              <a:gd name="adj1" fmla="val -100029"/>
              <a:gd name="adj2" fmla="val 577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 am worth 8 Billion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564452" y="3867320"/>
            <a:ext cx="3455078" cy="9144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Trump’ companies have 650 Mill. debts</a:t>
            </a:r>
          </a:p>
          <a:p>
            <a:pPr algn="ctr"/>
            <a:r>
              <a:rPr lang="en-US" i="1" dirty="0" smtClean="0">
                <a:solidFill>
                  <a:srgbClr val="000000"/>
                </a:solidFill>
              </a:rPr>
              <a:t>NY Times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20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Sharpening Principle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0306" y="1793666"/>
            <a:ext cx="6941431" cy="477223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05606" y="2164544"/>
            <a:ext cx="40873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Five star steaks instead of </a:t>
            </a:r>
          </a:p>
          <a:p>
            <a:r>
              <a:rPr lang="en-US" sz="2800" dirty="0" smtClean="0"/>
              <a:t>three logical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016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PIPe</a:t>
            </a:r>
            <a:r>
              <a:rPr lang="en-US" dirty="0" smtClean="0"/>
              <a:t>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for a US-German project</a:t>
            </a:r>
            <a:br>
              <a:rPr lang="en-US" dirty="0" smtClean="0"/>
            </a:br>
            <a:r>
              <a:rPr lang="en-US" dirty="0" smtClean="0"/>
              <a:t>PIPE – </a:t>
            </a:r>
            <a:r>
              <a:rPr lang="en-US" b="1" dirty="0" smtClean="0"/>
              <a:t>P</a:t>
            </a:r>
            <a:r>
              <a:rPr lang="en-US" dirty="0" smtClean="0"/>
              <a:t>rinciple-</a:t>
            </a:r>
            <a:r>
              <a:rPr lang="en-US" b="1" dirty="0" smtClean="0"/>
              <a:t>I</a:t>
            </a:r>
            <a:r>
              <a:rPr lang="en-US" dirty="0" smtClean="0"/>
              <a:t>dentification </a:t>
            </a:r>
            <a:r>
              <a:rPr lang="en-US" b="1" dirty="0" smtClean="0"/>
              <a:t>P</a:t>
            </a:r>
            <a:r>
              <a:rPr lang="en-US" dirty="0" smtClean="0"/>
              <a:t>roductivity </a:t>
            </a:r>
            <a:r>
              <a:rPr lang="en-US" dirty="0" smtClean="0"/>
              <a:t>of Tom R</a:t>
            </a:r>
            <a:r>
              <a:rPr lang="en-US" b="1" dirty="0"/>
              <a:t>e</a:t>
            </a:r>
            <a:r>
              <a:rPr lang="en-US" dirty="0" smtClean="0"/>
              <a:t>ps</a:t>
            </a:r>
            <a:endParaRPr lang="en-US" dirty="0"/>
          </a:p>
          <a:p>
            <a:r>
              <a:rPr lang="en-US" dirty="0" smtClean="0"/>
              <a:t>Findings are reported on the following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3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PIPE’s Main Achievement</a:t>
            </a:r>
            <a:br>
              <a:rPr lang="en-US" dirty="0" smtClean="0"/>
            </a:br>
            <a:r>
              <a:rPr lang="en-US" sz="3100" dirty="0" smtClean="0"/>
              <a:t>thanks to </a:t>
            </a:r>
            <a:r>
              <a:rPr lang="en-US" sz="3100" dirty="0" err="1" smtClean="0"/>
              <a:t>Christoph</a:t>
            </a:r>
            <a:r>
              <a:rPr lang="en-US" sz="3100" dirty="0" smtClean="0"/>
              <a:t> Mallon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uk-UA" dirty="0">
                <a:latin typeface="Lucida Console"/>
                <a:cs typeface="Lucida Console"/>
              </a:rPr>
              <a:t>#! /bin/sh</a:t>
            </a:r>
          </a:p>
          <a:p>
            <a:pPr marL="0" indent="0">
              <a:buNone/>
            </a:pPr>
            <a:endParaRPr lang="uk-UA" dirty="0"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for DIR in 19?? 20??; do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        COUNT="$(for FILE in $DIR/*.</a:t>
            </a:r>
            <a:r>
              <a:rPr lang="en-US" dirty="0" err="1">
                <a:latin typeface="Lucida Console"/>
                <a:cs typeface="Lucida Console"/>
              </a:rPr>
              <a:t>pdf</a:t>
            </a:r>
            <a:r>
              <a:rPr lang="en-US" dirty="0">
                <a:latin typeface="Lucida Console"/>
                <a:cs typeface="Lucida Console"/>
              </a:rPr>
              <a:t>; do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                ../Downloads/xpdfbin-mac-3.04/bin64/</a:t>
            </a:r>
            <a:r>
              <a:rPr lang="en-US" dirty="0" err="1">
                <a:latin typeface="Lucida Console"/>
                <a:cs typeface="Lucida Console"/>
              </a:rPr>
              <a:t>pdftotext</a:t>
            </a:r>
            <a:r>
              <a:rPr lang="en-US" dirty="0">
                <a:latin typeface="Lucida Console"/>
                <a:cs typeface="Lucida Console"/>
              </a:rPr>
              <a:t> "$FILE" - 2&gt;/</a:t>
            </a:r>
            <a:r>
              <a:rPr lang="en-US" dirty="0" err="1">
                <a:latin typeface="Lucida Console"/>
                <a:cs typeface="Lucida Console"/>
              </a:rPr>
              <a:t>dev</a:t>
            </a:r>
            <a:r>
              <a:rPr lang="en-US" dirty="0">
                <a:latin typeface="Lucida Console"/>
                <a:cs typeface="Lucida Console"/>
              </a:rPr>
              <a:t>/null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        done | LC_ALL=C </a:t>
            </a:r>
            <a:r>
              <a:rPr lang="en-US" dirty="0" err="1">
                <a:latin typeface="Lucida Console"/>
                <a:cs typeface="Lucida Console"/>
              </a:rPr>
              <a:t>sed</a:t>
            </a:r>
            <a:r>
              <a:rPr lang="en-US" dirty="0">
                <a:latin typeface="Lucida Console"/>
                <a:cs typeface="Lucida Console"/>
              </a:rPr>
              <a:t> -e 's/[Ii]n *principle//g' | </a:t>
            </a:r>
            <a:r>
              <a:rPr lang="en-US" dirty="0" err="1">
                <a:latin typeface="Lucida Console"/>
                <a:cs typeface="Lucida Console"/>
              </a:rPr>
              <a:t>grep</a:t>
            </a:r>
            <a:r>
              <a:rPr lang="en-US" dirty="0">
                <a:latin typeface="Lucida Console"/>
                <a:cs typeface="Lucida Console"/>
              </a:rPr>
              <a:t> -</a:t>
            </a:r>
            <a:r>
              <a:rPr lang="en-US" dirty="0" err="1">
                <a:latin typeface="Lucida Console"/>
                <a:cs typeface="Lucida Console"/>
              </a:rPr>
              <a:t>iow</a:t>
            </a:r>
            <a:r>
              <a:rPr lang="en-US" dirty="0">
                <a:latin typeface="Lucida Console"/>
                <a:cs typeface="Lucida Console"/>
              </a:rPr>
              <a:t> principle | </a:t>
            </a:r>
            <a:r>
              <a:rPr lang="en-US" dirty="0" err="1">
                <a:latin typeface="Lucida Console"/>
                <a:cs typeface="Lucida Console"/>
              </a:rPr>
              <a:t>wc</a:t>
            </a:r>
            <a:r>
              <a:rPr lang="en-US" dirty="0">
                <a:latin typeface="Lucida Console"/>
                <a:cs typeface="Lucida Console"/>
              </a:rPr>
              <a:t> -l)"</a:t>
            </a:r>
          </a:p>
          <a:p>
            <a:pPr marL="0" indent="0">
              <a:buNone/>
            </a:pPr>
            <a:r>
              <a:rPr lang="de-DE" dirty="0">
                <a:latin typeface="Lucida Console"/>
                <a:cs typeface="Lucida Console"/>
              </a:rPr>
              <a:t>        N=0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        for FILE in $DIR/*.</a:t>
            </a:r>
            <a:r>
              <a:rPr lang="en-US" dirty="0" err="1">
                <a:latin typeface="Lucida Console"/>
                <a:cs typeface="Lucida Console"/>
              </a:rPr>
              <a:t>pdf</a:t>
            </a:r>
            <a:r>
              <a:rPr lang="en-US" dirty="0">
                <a:latin typeface="Lucida Console"/>
                <a:cs typeface="Lucida Console"/>
              </a:rPr>
              <a:t>; do</a:t>
            </a:r>
          </a:p>
          <a:p>
            <a:pPr marL="0" indent="0">
              <a:buNone/>
            </a:pPr>
            <a:r>
              <a:rPr lang="de-DE" dirty="0">
                <a:latin typeface="Lucida Console"/>
                <a:cs typeface="Lucida Console"/>
              </a:rPr>
              <a:t>                N=$((N + 1))</a:t>
            </a:r>
          </a:p>
          <a:p>
            <a:pPr marL="0" indent="0">
              <a:buNone/>
            </a:pPr>
            <a:r>
              <a:rPr lang="ro-RO" dirty="0">
                <a:latin typeface="Lucida Console"/>
                <a:cs typeface="Lucida Console"/>
              </a:rPr>
              <a:t>        done</a:t>
            </a:r>
          </a:p>
          <a:p>
            <a:pPr marL="0" indent="0">
              <a:buNone/>
            </a:pPr>
            <a:r>
              <a:rPr lang="ro-RO" dirty="0">
                <a:latin typeface="Lucida Console"/>
                <a:cs typeface="Lucida Console"/>
              </a:rPr>
              <a:t>        echo "$DIR: $COUNT principles in $N papers"</a:t>
            </a:r>
          </a:p>
          <a:p>
            <a:pPr marL="0" indent="0">
              <a:buNone/>
            </a:pPr>
            <a:r>
              <a:rPr lang="ro-RO" dirty="0">
                <a:latin typeface="Lucida Console"/>
                <a:cs typeface="Lucida Console"/>
              </a:rPr>
              <a:t>done</a:t>
            </a:r>
            <a:endParaRPr lang="en-US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30601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1994:        0 </a:t>
            </a:r>
            <a:r>
              <a:rPr lang="de-DE" sz="1600" dirty="0" err="1"/>
              <a:t>principles</a:t>
            </a:r>
            <a:r>
              <a:rPr lang="de-DE" sz="1600" dirty="0"/>
              <a:t> in 4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1995:        0 </a:t>
            </a:r>
            <a:r>
              <a:rPr lang="de-DE" sz="1600" dirty="0" err="1"/>
              <a:t>principles</a:t>
            </a:r>
            <a:r>
              <a:rPr lang="de-DE" sz="1600" dirty="0"/>
              <a:t> in 6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1996:        1 </a:t>
            </a:r>
            <a:r>
              <a:rPr lang="de-DE" sz="1600" dirty="0" err="1"/>
              <a:t>principles</a:t>
            </a:r>
            <a:r>
              <a:rPr lang="de-DE" sz="1600" dirty="0"/>
              <a:t> in 7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1997:        5 </a:t>
            </a:r>
            <a:r>
              <a:rPr lang="de-DE" sz="1600" dirty="0" err="1"/>
              <a:t>principles</a:t>
            </a:r>
            <a:r>
              <a:rPr lang="de-DE" sz="1600" dirty="0"/>
              <a:t> in 2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1998:        4 </a:t>
            </a:r>
            <a:r>
              <a:rPr lang="de-DE" sz="1600" dirty="0" err="1"/>
              <a:t>principles</a:t>
            </a:r>
            <a:r>
              <a:rPr lang="de-DE" sz="1600" dirty="0"/>
              <a:t> in 3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en-US" sz="1600" dirty="0"/>
              <a:t>1999:        9 principles in 7 papers</a:t>
            </a:r>
          </a:p>
          <a:p>
            <a:pPr marL="0" indent="0">
              <a:buNone/>
            </a:pPr>
            <a:r>
              <a:rPr lang="de-DE" sz="1600" dirty="0"/>
              <a:t>2000:        5 </a:t>
            </a:r>
            <a:r>
              <a:rPr lang="de-DE" sz="1600" dirty="0" err="1"/>
              <a:t>principles</a:t>
            </a:r>
            <a:r>
              <a:rPr lang="de-DE" sz="1600" dirty="0"/>
              <a:t> in 5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2001:        1 </a:t>
            </a:r>
            <a:r>
              <a:rPr lang="de-DE" sz="1600" dirty="0" err="1"/>
              <a:t>principles</a:t>
            </a:r>
            <a:r>
              <a:rPr lang="de-DE" sz="1600" dirty="0"/>
              <a:t> in 3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2002:       17 </a:t>
            </a:r>
            <a:r>
              <a:rPr lang="de-DE" sz="1600" dirty="0" err="1"/>
              <a:t>principles</a:t>
            </a:r>
            <a:r>
              <a:rPr lang="de-DE" sz="1600" dirty="0"/>
              <a:t> in 3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2003:        2 </a:t>
            </a:r>
            <a:r>
              <a:rPr lang="de-DE" sz="1600" dirty="0" err="1"/>
              <a:t>principles</a:t>
            </a:r>
            <a:r>
              <a:rPr lang="de-DE" sz="1600" dirty="0"/>
              <a:t> in 5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2004:        2 </a:t>
            </a:r>
            <a:r>
              <a:rPr lang="de-DE" sz="1600" dirty="0" err="1"/>
              <a:t>principles</a:t>
            </a:r>
            <a:r>
              <a:rPr lang="de-DE" sz="1600" dirty="0"/>
              <a:t> in 8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2005:       10 </a:t>
            </a:r>
            <a:r>
              <a:rPr lang="de-DE" sz="1600" dirty="0" err="1"/>
              <a:t>principles</a:t>
            </a:r>
            <a:r>
              <a:rPr lang="de-DE" sz="1600" dirty="0"/>
              <a:t> in 14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2006:        2 </a:t>
            </a:r>
            <a:r>
              <a:rPr lang="de-DE" sz="1600" dirty="0" err="1"/>
              <a:t>principles</a:t>
            </a:r>
            <a:r>
              <a:rPr lang="de-DE" sz="1600" dirty="0"/>
              <a:t> in 6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2007:        2 </a:t>
            </a:r>
            <a:r>
              <a:rPr lang="de-DE" sz="1600" dirty="0" err="1"/>
              <a:t>principles</a:t>
            </a:r>
            <a:r>
              <a:rPr lang="de-DE" sz="1600" dirty="0"/>
              <a:t> in 10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2008:        0 </a:t>
            </a:r>
            <a:r>
              <a:rPr lang="de-DE" sz="1600" dirty="0" err="1"/>
              <a:t>principles</a:t>
            </a:r>
            <a:r>
              <a:rPr lang="de-DE" sz="1600" dirty="0"/>
              <a:t> in 6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2009:       22 </a:t>
            </a:r>
            <a:r>
              <a:rPr lang="de-DE" sz="1600" dirty="0" err="1"/>
              <a:t>principles</a:t>
            </a:r>
            <a:r>
              <a:rPr lang="de-DE" sz="1600" dirty="0"/>
              <a:t> in 6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2010:       14 </a:t>
            </a:r>
            <a:r>
              <a:rPr lang="de-DE" sz="1600" dirty="0" err="1"/>
              <a:t>principles</a:t>
            </a:r>
            <a:r>
              <a:rPr lang="de-DE" sz="1600" dirty="0"/>
              <a:t> in 14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2011:       13 </a:t>
            </a:r>
            <a:r>
              <a:rPr lang="de-DE" sz="1600" dirty="0" err="1"/>
              <a:t>principles</a:t>
            </a:r>
            <a:r>
              <a:rPr lang="de-DE" sz="1600" dirty="0"/>
              <a:t> in 4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2012:        0 </a:t>
            </a:r>
            <a:r>
              <a:rPr lang="de-DE" sz="1600" dirty="0" err="1"/>
              <a:t>principles</a:t>
            </a:r>
            <a:r>
              <a:rPr lang="de-DE" sz="1600" dirty="0"/>
              <a:t> in 4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2013:        8 </a:t>
            </a:r>
            <a:r>
              <a:rPr lang="de-DE" sz="1600" dirty="0" err="1"/>
              <a:t>principles</a:t>
            </a:r>
            <a:r>
              <a:rPr lang="de-DE" sz="1600" dirty="0"/>
              <a:t> in 4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2014:        2 </a:t>
            </a:r>
            <a:r>
              <a:rPr lang="de-DE" sz="1600" dirty="0" err="1"/>
              <a:t>principles</a:t>
            </a:r>
            <a:r>
              <a:rPr lang="de-DE" sz="1600" dirty="0"/>
              <a:t> in 7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2015:        1 </a:t>
            </a:r>
            <a:r>
              <a:rPr lang="de-DE" sz="1600" dirty="0" err="1"/>
              <a:t>principles</a:t>
            </a:r>
            <a:r>
              <a:rPr lang="de-DE" sz="1600" dirty="0"/>
              <a:t> in 3 </a:t>
            </a:r>
            <a:r>
              <a:rPr lang="de-DE" sz="1600" dirty="0" err="1"/>
              <a:t>papers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2016:        4 </a:t>
            </a:r>
            <a:r>
              <a:rPr lang="de-DE" sz="1600" dirty="0" err="1"/>
              <a:t>principles</a:t>
            </a:r>
            <a:r>
              <a:rPr lang="de-DE" sz="1600" dirty="0"/>
              <a:t> in 3 </a:t>
            </a:r>
            <a:r>
              <a:rPr lang="de-DE" sz="1600" dirty="0" err="1"/>
              <a:t>papers</a:t>
            </a:r>
            <a:endParaRPr lang="en-US" sz="1600" dirty="0"/>
          </a:p>
        </p:txBody>
      </p:sp>
      <p:sp>
        <p:nvSpPr>
          <p:cNvPr id="5" name="Textfeld 4"/>
          <p:cNvSpPr txBox="1"/>
          <p:nvPr/>
        </p:nvSpPr>
        <p:spPr>
          <a:xfrm>
            <a:off x="5043187" y="656966"/>
            <a:ext cx="267252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ignoring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IEEE publications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first principles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510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336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058248" y="5982065"/>
            <a:ext cx="60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182422" y="2554870"/>
            <a:ext cx="30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720756" y="1486794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6209248" y="2928279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1163932" y="5552585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2823878" y="555258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3735374" y="541300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4106744" y="5404816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feld 21"/>
          <p:cNvSpPr txBox="1"/>
          <p:nvPr/>
        </p:nvSpPr>
        <p:spPr>
          <a:xfrm>
            <a:off x="4676066" y="5404816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feld 22"/>
          <p:cNvSpPr txBox="1"/>
          <p:nvPr/>
        </p:nvSpPr>
        <p:spPr>
          <a:xfrm>
            <a:off x="5303794" y="541300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Textfeld 23"/>
          <p:cNvSpPr txBox="1"/>
          <p:nvPr/>
        </p:nvSpPr>
        <p:spPr>
          <a:xfrm>
            <a:off x="5739962" y="5753413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>
          <a:xfrm>
            <a:off x="4945250" y="542582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6682804" y="3066080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28" name="Textfeld 27"/>
          <p:cNvSpPr txBox="1"/>
          <p:nvPr/>
        </p:nvSpPr>
        <p:spPr>
          <a:xfrm>
            <a:off x="6972614" y="573062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Textfeld 29"/>
          <p:cNvSpPr txBox="1"/>
          <p:nvPr/>
        </p:nvSpPr>
        <p:spPr>
          <a:xfrm>
            <a:off x="7846736" y="5363871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1" name="Textfeld 30"/>
          <p:cNvSpPr txBox="1"/>
          <p:nvPr/>
        </p:nvSpPr>
        <p:spPr>
          <a:xfrm>
            <a:off x="8247302" y="5516271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Freihandform 42"/>
          <p:cNvSpPr/>
          <p:nvPr/>
        </p:nvSpPr>
        <p:spPr>
          <a:xfrm>
            <a:off x="394154" y="1644630"/>
            <a:ext cx="8189637" cy="4356661"/>
          </a:xfrm>
          <a:custGeom>
            <a:avLst/>
            <a:gdLst>
              <a:gd name="connsiteX0" fmla="*/ 0 w 8189637"/>
              <a:gd name="connsiteY0" fmla="*/ 4341065 h 4356661"/>
              <a:gd name="connsiteX1" fmla="*/ 379555 w 8189637"/>
              <a:gd name="connsiteY1" fmla="*/ 4341065 h 4356661"/>
              <a:gd name="connsiteX2" fmla="*/ 379555 w 8189637"/>
              <a:gd name="connsiteY2" fmla="*/ 4341065 h 4356661"/>
              <a:gd name="connsiteX3" fmla="*/ 569333 w 8189637"/>
              <a:gd name="connsiteY3" fmla="*/ 4253469 h 4356661"/>
              <a:gd name="connsiteX4" fmla="*/ 642324 w 8189637"/>
              <a:gd name="connsiteY4" fmla="*/ 3304517 h 4356661"/>
              <a:gd name="connsiteX5" fmla="*/ 948888 w 8189637"/>
              <a:gd name="connsiteY5" fmla="*/ 4151274 h 4356661"/>
              <a:gd name="connsiteX6" fmla="*/ 1386837 w 8189637"/>
              <a:gd name="connsiteY6" fmla="*/ 3333716 h 4356661"/>
              <a:gd name="connsiteX7" fmla="*/ 1751794 w 8189637"/>
              <a:gd name="connsiteY7" fmla="*/ 3450510 h 4356661"/>
              <a:gd name="connsiteX8" fmla="*/ 2058358 w 8189637"/>
              <a:gd name="connsiteY8" fmla="*/ 2384764 h 4356661"/>
              <a:gd name="connsiteX9" fmla="*/ 2204341 w 8189637"/>
              <a:gd name="connsiteY9" fmla="*/ 3333716 h 4356661"/>
              <a:gd name="connsiteX10" fmla="*/ 2554699 w 8189637"/>
              <a:gd name="connsiteY10" fmla="*/ 4165873 h 4356661"/>
              <a:gd name="connsiteX11" fmla="*/ 2919656 w 8189637"/>
              <a:gd name="connsiteY11" fmla="*/ 1143828 h 4356661"/>
              <a:gd name="connsiteX12" fmla="*/ 3474391 w 8189637"/>
              <a:gd name="connsiteY12" fmla="*/ 3990682 h 4356661"/>
              <a:gd name="connsiteX13" fmla="*/ 3883143 w 8189637"/>
              <a:gd name="connsiteY13" fmla="*/ 3932285 h 4356661"/>
              <a:gd name="connsiteX14" fmla="*/ 4145912 w 8189637"/>
              <a:gd name="connsiteY14" fmla="*/ 2326367 h 4356661"/>
              <a:gd name="connsiteX15" fmla="*/ 4423280 w 8189637"/>
              <a:gd name="connsiteY15" fmla="*/ 4005282 h 4356661"/>
              <a:gd name="connsiteX16" fmla="*/ 4700647 w 8189637"/>
              <a:gd name="connsiteY16" fmla="*/ 4005282 h 4356661"/>
              <a:gd name="connsiteX17" fmla="*/ 5036408 w 8189637"/>
              <a:gd name="connsiteY17" fmla="*/ 4005282 h 4356661"/>
              <a:gd name="connsiteX18" fmla="*/ 5474356 w 8189637"/>
              <a:gd name="connsiteY18" fmla="*/ 4311866 h 4356661"/>
              <a:gd name="connsiteX19" fmla="*/ 5649535 w 8189637"/>
              <a:gd name="connsiteY19" fmla="*/ 3859289 h 4356661"/>
              <a:gd name="connsiteX20" fmla="*/ 5532749 w 8189637"/>
              <a:gd name="connsiteY20" fmla="*/ 63483 h 4356661"/>
              <a:gd name="connsiteX21" fmla="*/ 6029091 w 8189637"/>
              <a:gd name="connsiteY21" fmla="*/ 1494210 h 4356661"/>
              <a:gd name="connsiteX22" fmla="*/ 6481638 w 8189637"/>
              <a:gd name="connsiteY22" fmla="*/ 1654802 h 4356661"/>
              <a:gd name="connsiteX23" fmla="*/ 6700612 w 8189637"/>
              <a:gd name="connsiteY23" fmla="*/ 4238870 h 4356661"/>
              <a:gd name="connsiteX24" fmla="*/ 7240748 w 8189637"/>
              <a:gd name="connsiteY24" fmla="*/ 2764345 h 4356661"/>
              <a:gd name="connsiteX25" fmla="*/ 7576509 w 8189637"/>
              <a:gd name="connsiteY25" fmla="*/ 3961484 h 4356661"/>
              <a:gd name="connsiteX26" fmla="*/ 8043654 w 8189637"/>
              <a:gd name="connsiteY26" fmla="*/ 4107476 h 4356661"/>
              <a:gd name="connsiteX27" fmla="*/ 8189637 w 8189637"/>
              <a:gd name="connsiteY27" fmla="*/ 3523506 h 43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89637" h="4356661">
                <a:moveTo>
                  <a:pt x="0" y="4341065"/>
                </a:moveTo>
                <a:lnTo>
                  <a:pt x="379555" y="4341065"/>
                </a:lnTo>
                <a:lnTo>
                  <a:pt x="379555" y="4341065"/>
                </a:lnTo>
                <a:cubicBezTo>
                  <a:pt x="411185" y="4326466"/>
                  <a:pt x="525538" y="4426227"/>
                  <a:pt x="569333" y="4253469"/>
                </a:cubicBezTo>
                <a:cubicBezTo>
                  <a:pt x="613128" y="4080711"/>
                  <a:pt x="579065" y="3321549"/>
                  <a:pt x="642324" y="3304517"/>
                </a:cubicBezTo>
                <a:cubicBezTo>
                  <a:pt x="705583" y="3287484"/>
                  <a:pt x="824803" y="4146408"/>
                  <a:pt x="948888" y="4151274"/>
                </a:cubicBezTo>
                <a:cubicBezTo>
                  <a:pt x="1072973" y="4156140"/>
                  <a:pt x="1253019" y="3450510"/>
                  <a:pt x="1386837" y="3333716"/>
                </a:cubicBezTo>
                <a:cubicBezTo>
                  <a:pt x="1520655" y="3216922"/>
                  <a:pt x="1639874" y="3608669"/>
                  <a:pt x="1751794" y="3450510"/>
                </a:cubicBezTo>
                <a:cubicBezTo>
                  <a:pt x="1863714" y="3292351"/>
                  <a:pt x="1982934" y="2404230"/>
                  <a:pt x="2058358" y="2384764"/>
                </a:cubicBezTo>
                <a:cubicBezTo>
                  <a:pt x="2133782" y="2365298"/>
                  <a:pt x="2121618" y="3036865"/>
                  <a:pt x="2204341" y="3333716"/>
                </a:cubicBezTo>
                <a:cubicBezTo>
                  <a:pt x="2287064" y="3630567"/>
                  <a:pt x="2435480" y="4530854"/>
                  <a:pt x="2554699" y="4165873"/>
                </a:cubicBezTo>
                <a:cubicBezTo>
                  <a:pt x="2673918" y="3800892"/>
                  <a:pt x="2766374" y="1173026"/>
                  <a:pt x="2919656" y="1143828"/>
                </a:cubicBezTo>
                <a:cubicBezTo>
                  <a:pt x="3072938" y="1114630"/>
                  <a:pt x="3313810" y="3525939"/>
                  <a:pt x="3474391" y="3990682"/>
                </a:cubicBezTo>
                <a:cubicBezTo>
                  <a:pt x="3634972" y="4455425"/>
                  <a:pt x="3771223" y="4209671"/>
                  <a:pt x="3883143" y="3932285"/>
                </a:cubicBezTo>
                <a:cubicBezTo>
                  <a:pt x="3995063" y="3654899"/>
                  <a:pt x="4055889" y="2314201"/>
                  <a:pt x="4145912" y="2326367"/>
                </a:cubicBezTo>
                <a:cubicBezTo>
                  <a:pt x="4235935" y="2338533"/>
                  <a:pt x="4330824" y="3725463"/>
                  <a:pt x="4423280" y="4005282"/>
                </a:cubicBezTo>
                <a:cubicBezTo>
                  <a:pt x="4515736" y="4285101"/>
                  <a:pt x="4700647" y="4005282"/>
                  <a:pt x="4700647" y="4005282"/>
                </a:cubicBezTo>
                <a:cubicBezTo>
                  <a:pt x="4802835" y="4005282"/>
                  <a:pt x="4907457" y="3954185"/>
                  <a:pt x="5036408" y="4005282"/>
                </a:cubicBezTo>
                <a:cubicBezTo>
                  <a:pt x="5165360" y="4056379"/>
                  <a:pt x="5372168" y="4336198"/>
                  <a:pt x="5474356" y="4311866"/>
                </a:cubicBezTo>
                <a:cubicBezTo>
                  <a:pt x="5576544" y="4287534"/>
                  <a:pt x="5639803" y="4567353"/>
                  <a:pt x="5649535" y="3859289"/>
                </a:cubicBezTo>
                <a:cubicBezTo>
                  <a:pt x="5659267" y="3151225"/>
                  <a:pt x="5469490" y="457663"/>
                  <a:pt x="5532749" y="63483"/>
                </a:cubicBezTo>
                <a:cubicBezTo>
                  <a:pt x="5596008" y="-330697"/>
                  <a:pt x="5870943" y="1228990"/>
                  <a:pt x="6029091" y="1494210"/>
                </a:cubicBezTo>
                <a:cubicBezTo>
                  <a:pt x="6187239" y="1759430"/>
                  <a:pt x="6369718" y="1197359"/>
                  <a:pt x="6481638" y="1654802"/>
                </a:cubicBezTo>
                <a:cubicBezTo>
                  <a:pt x="6593558" y="2112245"/>
                  <a:pt x="6574094" y="4053946"/>
                  <a:pt x="6700612" y="4238870"/>
                </a:cubicBezTo>
                <a:cubicBezTo>
                  <a:pt x="6827130" y="4423794"/>
                  <a:pt x="7094765" y="2810576"/>
                  <a:pt x="7240748" y="2764345"/>
                </a:cubicBezTo>
                <a:cubicBezTo>
                  <a:pt x="7386731" y="2718114"/>
                  <a:pt x="7442691" y="3737629"/>
                  <a:pt x="7576509" y="3961484"/>
                </a:cubicBezTo>
                <a:cubicBezTo>
                  <a:pt x="7710327" y="4185339"/>
                  <a:pt x="7941466" y="4180472"/>
                  <a:pt x="8043654" y="4107476"/>
                </a:cubicBezTo>
                <a:cubicBezTo>
                  <a:pt x="8145842" y="4034480"/>
                  <a:pt x="8167739" y="3778993"/>
                  <a:pt x="8189637" y="352350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el 43"/>
          <p:cNvSpPr>
            <a:spLocks noGrp="1"/>
          </p:cNvSpPr>
          <p:nvPr>
            <p:ph type="title"/>
          </p:nvPr>
        </p:nvSpPr>
        <p:spPr>
          <a:xfrm>
            <a:off x="248169" y="274638"/>
            <a:ext cx="8511621" cy="834905"/>
          </a:xfrm>
        </p:spPr>
        <p:txBody>
          <a:bodyPr>
            <a:noAutofit/>
          </a:bodyPr>
          <a:lstStyle/>
          <a:p>
            <a:r>
              <a:rPr lang="en-US" sz="3200" dirty="0" smtClean="0"/>
              <a:t>Tom’s Principle-Identification Productivity</a:t>
            </a:r>
            <a:endParaRPr lang="en-US" sz="3200" dirty="0"/>
          </a:p>
        </p:txBody>
      </p:sp>
      <p:sp>
        <p:nvSpPr>
          <p:cNvPr id="45" name="Textfeld 44"/>
          <p:cNvSpPr txBox="1"/>
          <p:nvPr/>
        </p:nvSpPr>
        <p:spPr>
          <a:xfrm>
            <a:off x="394164" y="2102297"/>
            <a:ext cx="1237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#principles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7" name="Textfeld 46"/>
          <p:cNvSpPr txBox="1"/>
          <p:nvPr/>
        </p:nvSpPr>
        <p:spPr>
          <a:xfrm>
            <a:off x="400584" y="1583143"/>
            <a:ext cx="9678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#papers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 flipH="1">
            <a:off x="6268345" y="2944814"/>
            <a:ext cx="37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</a:t>
            </a:r>
            <a:endParaRPr lang="en-US" dirty="0"/>
          </a:p>
        </p:txBody>
      </p:sp>
      <p:sp>
        <p:nvSpPr>
          <p:cNvPr id="3" name="Freihandform 2"/>
          <p:cNvSpPr/>
          <p:nvPr/>
        </p:nvSpPr>
        <p:spPr>
          <a:xfrm>
            <a:off x="569326" y="3194799"/>
            <a:ext cx="8014458" cy="2225856"/>
          </a:xfrm>
          <a:custGeom>
            <a:avLst/>
            <a:gdLst>
              <a:gd name="connsiteX0" fmla="*/ 0 w 8014458"/>
              <a:gd name="connsiteY0" fmla="*/ 1986731 h 2225856"/>
              <a:gd name="connsiteX1" fmla="*/ 175179 w 8014458"/>
              <a:gd name="connsiteY1" fmla="*/ 1534155 h 2225856"/>
              <a:gd name="connsiteX2" fmla="*/ 175179 w 8014458"/>
              <a:gd name="connsiteY2" fmla="*/ 1534155 h 2225856"/>
              <a:gd name="connsiteX3" fmla="*/ 394154 w 8014458"/>
              <a:gd name="connsiteY3" fmla="*/ 1227570 h 2225856"/>
              <a:gd name="connsiteX4" fmla="*/ 1255452 w 8014458"/>
              <a:gd name="connsiteY4" fmla="*/ 1942934 h 2225856"/>
              <a:gd name="connsiteX5" fmla="*/ 1576615 w 8014458"/>
              <a:gd name="connsiteY5" fmla="*/ 2074327 h 2225856"/>
              <a:gd name="connsiteX6" fmla="*/ 1824786 w 8014458"/>
              <a:gd name="connsiteY6" fmla="*/ 1431960 h 2225856"/>
              <a:gd name="connsiteX7" fmla="*/ 2467110 w 8014458"/>
              <a:gd name="connsiteY7" fmla="*/ 1942934 h 2225856"/>
              <a:gd name="connsiteX8" fmla="*/ 2729879 w 8014458"/>
              <a:gd name="connsiteY8" fmla="*/ 1913735 h 2225856"/>
              <a:gd name="connsiteX9" fmla="*/ 3343007 w 8014458"/>
              <a:gd name="connsiteY9" fmla="*/ 2191121 h 2225856"/>
              <a:gd name="connsiteX10" fmla="*/ 3693366 w 8014458"/>
              <a:gd name="connsiteY10" fmla="*/ 1008581 h 2225856"/>
              <a:gd name="connsiteX11" fmla="*/ 4218904 w 8014458"/>
              <a:gd name="connsiteY11" fmla="*/ 1592552 h 2225856"/>
              <a:gd name="connsiteX12" fmla="*/ 4496271 w 8014458"/>
              <a:gd name="connsiteY12" fmla="*/ 877188 h 2225856"/>
              <a:gd name="connsiteX13" fmla="*/ 4846630 w 8014458"/>
              <a:gd name="connsiteY13" fmla="*/ 1577952 h 2225856"/>
              <a:gd name="connsiteX14" fmla="*/ 5488955 w 8014458"/>
              <a:gd name="connsiteY14" fmla="*/ 1621750 h 2225856"/>
              <a:gd name="connsiteX15" fmla="*/ 5839314 w 8014458"/>
              <a:gd name="connsiteY15" fmla="*/ 1233 h 2225856"/>
              <a:gd name="connsiteX16" fmla="*/ 6189672 w 8014458"/>
              <a:gd name="connsiteY16" fmla="*/ 1913735 h 2225856"/>
              <a:gd name="connsiteX17" fmla="*/ 6467040 w 8014458"/>
              <a:gd name="connsiteY17" fmla="*/ 1884537 h 2225856"/>
              <a:gd name="connsiteX18" fmla="*/ 7036373 w 8014458"/>
              <a:gd name="connsiteY18" fmla="*/ 1942934 h 2225856"/>
              <a:gd name="connsiteX19" fmla="*/ 7386732 w 8014458"/>
              <a:gd name="connsiteY19" fmla="*/ 1344364 h 2225856"/>
              <a:gd name="connsiteX20" fmla="*/ 7853877 w 8014458"/>
              <a:gd name="connsiteY20" fmla="*/ 2147323 h 2225856"/>
              <a:gd name="connsiteX21" fmla="*/ 8014458 w 8014458"/>
              <a:gd name="connsiteY21" fmla="*/ 2118125 h 222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14458" h="2225856">
                <a:moveTo>
                  <a:pt x="0" y="1986731"/>
                </a:moveTo>
                <a:lnTo>
                  <a:pt x="175179" y="1534155"/>
                </a:lnTo>
                <a:lnTo>
                  <a:pt x="175179" y="1534155"/>
                </a:lnTo>
                <a:cubicBezTo>
                  <a:pt x="211675" y="1483057"/>
                  <a:pt x="214109" y="1159440"/>
                  <a:pt x="394154" y="1227570"/>
                </a:cubicBezTo>
                <a:cubicBezTo>
                  <a:pt x="574199" y="1295700"/>
                  <a:pt x="1058375" y="1801808"/>
                  <a:pt x="1255452" y="1942934"/>
                </a:cubicBezTo>
                <a:cubicBezTo>
                  <a:pt x="1452529" y="2084060"/>
                  <a:pt x="1481726" y="2159489"/>
                  <a:pt x="1576615" y="2074327"/>
                </a:cubicBezTo>
                <a:cubicBezTo>
                  <a:pt x="1671504" y="1989165"/>
                  <a:pt x="1676370" y="1453859"/>
                  <a:pt x="1824786" y="1431960"/>
                </a:cubicBezTo>
                <a:cubicBezTo>
                  <a:pt x="1973202" y="1410061"/>
                  <a:pt x="2316261" y="1862638"/>
                  <a:pt x="2467110" y="1942934"/>
                </a:cubicBezTo>
                <a:cubicBezTo>
                  <a:pt x="2617959" y="2023230"/>
                  <a:pt x="2583896" y="1872371"/>
                  <a:pt x="2729879" y="1913735"/>
                </a:cubicBezTo>
                <a:cubicBezTo>
                  <a:pt x="2875862" y="1955099"/>
                  <a:pt x="3182426" y="2341980"/>
                  <a:pt x="3343007" y="2191121"/>
                </a:cubicBezTo>
                <a:cubicBezTo>
                  <a:pt x="3503588" y="2040262"/>
                  <a:pt x="3547383" y="1108342"/>
                  <a:pt x="3693366" y="1008581"/>
                </a:cubicBezTo>
                <a:cubicBezTo>
                  <a:pt x="3839349" y="908819"/>
                  <a:pt x="4085087" y="1614451"/>
                  <a:pt x="4218904" y="1592552"/>
                </a:cubicBezTo>
                <a:cubicBezTo>
                  <a:pt x="4352721" y="1570653"/>
                  <a:pt x="4391650" y="879621"/>
                  <a:pt x="4496271" y="877188"/>
                </a:cubicBezTo>
                <a:cubicBezTo>
                  <a:pt x="4600892" y="874755"/>
                  <a:pt x="4681183" y="1453858"/>
                  <a:pt x="4846630" y="1577952"/>
                </a:cubicBezTo>
                <a:cubicBezTo>
                  <a:pt x="5012077" y="1702046"/>
                  <a:pt x="5323508" y="1884536"/>
                  <a:pt x="5488955" y="1621750"/>
                </a:cubicBezTo>
                <a:cubicBezTo>
                  <a:pt x="5654402" y="1358964"/>
                  <a:pt x="5722528" y="-47431"/>
                  <a:pt x="5839314" y="1233"/>
                </a:cubicBezTo>
                <a:cubicBezTo>
                  <a:pt x="5956100" y="49897"/>
                  <a:pt x="6085051" y="1599851"/>
                  <a:pt x="6189672" y="1913735"/>
                </a:cubicBezTo>
                <a:cubicBezTo>
                  <a:pt x="6294293" y="2227619"/>
                  <a:pt x="6325923" y="1879671"/>
                  <a:pt x="6467040" y="1884537"/>
                </a:cubicBezTo>
                <a:cubicBezTo>
                  <a:pt x="6608157" y="1889403"/>
                  <a:pt x="6883091" y="2032963"/>
                  <a:pt x="7036373" y="1942934"/>
                </a:cubicBezTo>
                <a:cubicBezTo>
                  <a:pt x="7189655" y="1852905"/>
                  <a:pt x="7250481" y="1310299"/>
                  <a:pt x="7386732" y="1344364"/>
                </a:cubicBezTo>
                <a:cubicBezTo>
                  <a:pt x="7522983" y="1378429"/>
                  <a:pt x="7749256" y="2018363"/>
                  <a:pt x="7853877" y="2147323"/>
                </a:cubicBezTo>
                <a:cubicBezTo>
                  <a:pt x="7958498" y="2276283"/>
                  <a:pt x="8014458" y="2118125"/>
                  <a:pt x="8014458" y="2118125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el 43"/>
          <p:cNvSpPr txBox="1">
            <a:spLocks/>
          </p:cNvSpPr>
          <p:nvPr/>
        </p:nvSpPr>
        <p:spPr>
          <a:xfrm>
            <a:off x="225393" y="573028"/>
            <a:ext cx="8511621" cy="8349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mic Sans MS"/>
                <a:ea typeface="+mj-ea"/>
                <a:cs typeface="Comic Sans MS"/>
              </a:defRPr>
            </a:lvl1pPr>
          </a:lstStyle>
          <a:p>
            <a:r>
              <a:rPr lang="en-US" sz="3200" dirty="0" smtClean="0"/>
              <a:t>and his Paper-Production Productivity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401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/>
      <p:bldP spid="47" grpId="2" animBg="1"/>
      <p:bldP spid="3" grpId="0" animBg="1"/>
      <p:bldP spid="3" grpId="1" animBg="1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336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058248" y="5982065"/>
            <a:ext cx="60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year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182422" y="2554870"/>
            <a:ext cx="30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4312904" y="3787615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720756" y="1486794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6209248" y="2928279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2412264" y="4774194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2236750" y="3827809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812904" y="4736807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1593018" y="4743217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1949790" y="4895617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1163932" y="5552585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2823878" y="555258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3735374" y="541300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4106744" y="5404816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feld 21"/>
          <p:cNvSpPr txBox="1"/>
          <p:nvPr/>
        </p:nvSpPr>
        <p:spPr>
          <a:xfrm>
            <a:off x="4676066" y="5404816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feld 22"/>
          <p:cNvSpPr txBox="1"/>
          <p:nvPr/>
        </p:nvSpPr>
        <p:spPr>
          <a:xfrm>
            <a:off x="5303794" y="541300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Textfeld 23"/>
          <p:cNvSpPr txBox="1"/>
          <p:nvPr/>
        </p:nvSpPr>
        <p:spPr>
          <a:xfrm>
            <a:off x="5739962" y="5753413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>
          <a:xfrm>
            <a:off x="4945250" y="542582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6682804" y="3066080"/>
            <a:ext cx="3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28" name="Textfeld 27"/>
          <p:cNvSpPr txBox="1"/>
          <p:nvPr/>
        </p:nvSpPr>
        <p:spPr>
          <a:xfrm>
            <a:off x="6972614" y="5730625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9" name="Textfeld 28"/>
          <p:cNvSpPr txBox="1"/>
          <p:nvPr/>
        </p:nvSpPr>
        <p:spPr>
          <a:xfrm>
            <a:off x="7519160" y="4204140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Textfeld 29"/>
          <p:cNvSpPr txBox="1"/>
          <p:nvPr/>
        </p:nvSpPr>
        <p:spPr>
          <a:xfrm>
            <a:off x="7846736" y="5363871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1" name="Textfeld 30"/>
          <p:cNvSpPr txBox="1"/>
          <p:nvPr/>
        </p:nvSpPr>
        <p:spPr>
          <a:xfrm>
            <a:off x="8247302" y="5516271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2" name="Textfeld 31"/>
          <p:cNvSpPr txBox="1"/>
          <p:nvPr/>
        </p:nvSpPr>
        <p:spPr>
          <a:xfrm>
            <a:off x="8428898" y="4938721"/>
            <a:ext cx="35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Freihandform 42"/>
          <p:cNvSpPr/>
          <p:nvPr/>
        </p:nvSpPr>
        <p:spPr>
          <a:xfrm>
            <a:off x="394154" y="1644630"/>
            <a:ext cx="8189637" cy="4356661"/>
          </a:xfrm>
          <a:custGeom>
            <a:avLst/>
            <a:gdLst>
              <a:gd name="connsiteX0" fmla="*/ 0 w 8189637"/>
              <a:gd name="connsiteY0" fmla="*/ 4341065 h 4356661"/>
              <a:gd name="connsiteX1" fmla="*/ 379555 w 8189637"/>
              <a:gd name="connsiteY1" fmla="*/ 4341065 h 4356661"/>
              <a:gd name="connsiteX2" fmla="*/ 379555 w 8189637"/>
              <a:gd name="connsiteY2" fmla="*/ 4341065 h 4356661"/>
              <a:gd name="connsiteX3" fmla="*/ 569333 w 8189637"/>
              <a:gd name="connsiteY3" fmla="*/ 4253469 h 4356661"/>
              <a:gd name="connsiteX4" fmla="*/ 642324 w 8189637"/>
              <a:gd name="connsiteY4" fmla="*/ 3304517 h 4356661"/>
              <a:gd name="connsiteX5" fmla="*/ 948888 w 8189637"/>
              <a:gd name="connsiteY5" fmla="*/ 4151274 h 4356661"/>
              <a:gd name="connsiteX6" fmla="*/ 1386837 w 8189637"/>
              <a:gd name="connsiteY6" fmla="*/ 3333716 h 4356661"/>
              <a:gd name="connsiteX7" fmla="*/ 1751794 w 8189637"/>
              <a:gd name="connsiteY7" fmla="*/ 3450510 h 4356661"/>
              <a:gd name="connsiteX8" fmla="*/ 2058358 w 8189637"/>
              <a:gd name="connsiteY8" fmla="*/ 2384764 h 4356661"/>
              <a:gd name="connsiteX9" fmla="*/ 2204341 w 8189637"/>
              <a:gd name="connsiteY9" fmla="*/ 3333716 h 4356661"/>
              <a:gd name="connsiteX10" fmla="*/ 2554699 w 8189637"/>
              <a:gd name="connsiteY10" fmla="*/ 4165873 h 4356661"/>
              <a:gd name="connsiteX11" fmla="*/ 2919656 w 8189637"/>
              <a:gd name="connsiteY11" fmla="*/ 1143828 h 4356661"/>
              <a:gd name="connsiteX12" fmla="*/ 3474391 w 8189637"/>
              <a:gd name="connsiteY12" fmla="*/ 3990682 h 4356661"/>
              <a:gd name="connsiteX13" fmla="*/ 3883143 w 8189637"/>
              <a:gd name="connsiteY13" fmla="*/ 3932285 h 4356661"/>
              <a:gd name="connsiteX14" fmla="*/ 4145912 w 8189637"/>
              <a:gd name="connsiteY14" fmla="*/ 2326367 h 4356661"/>
              <a:gd name="connsiteX15" fmla="*/ 4423280 w 8189637"/>
              <a:gd name="connsiteY15" fmla="*/ 4005282 h 4356661"/>
              <a:gd name="connsiteX16" fmla="*/ 4700647 w 8189637"/>
              <a:gd name="connsiteY16" fmla="*/ 4005282 h 4356661"/>
              <a:gd name="connsiteX17" fmla="*/ 5036408 w 8189637"/>
              <a:gd name="connsiteY17" fmla="*/ 4005282 h 4356661"/>
              <a:gd name="connsiteX18" fmla="*/ 5474356 w 8189637"/>
              <a:gd name="connsiteY18" fmla="*/ 4311866 h 4356661"/>
              <a:gd name="connsiteX19" fmla="*/ 5649535 w 8189637"/>
              <a:gd name="connsiteY19" fmla="*/ 3859289 h 4356661"/>
              <a:gd name="connsiteX20" fmla="*/ 5532749 w 8189637"/>
              <a:gd name="connsiteY20" fmla="*/ 63483 h 4356661"/>
              <a:gd name="connsiteX21" fmla="*/ 6029091 w 8189637"/>
              <a:gd name="connsiteY21" fmla="*/ 1494210 h 4356661"/>
              <a:gd name="connsiteX22" fmla="*/ 6481638 w 8189637"/>
              <a:gd name="connsiteY22" fmla="*/ 1654802 h 4356661"/>
              <a:gd name="connsiteX23" fmla="*/ 6700612 w 8189637"/>
              <a:gd name="connsiteY23" fmla="*/ 4238870 h 4356661"/>
              <a:gd name="connsiteX24" fmla="*/ 7240748 w 8189637"/>
              <a:gd name="connsiteY24" fmla="*/ 2764345 h 4356661"/>
              <a:gd name="connsiteX25" fmla="*/ 7576509 w 8189637"/>
              <a:gd name="connsiteY25" fmla="*/ 3961484 h 4356661"/>
              <a:gd name="connsiteX26" fmla="*/ 8043654 w 8189637"/>
              <a:gd name="connsiteY26" fmla="*/ 4107476 h 4356661"/>
              <a:gd name="connsiteX27" fmla="*/ 8189637 w 8189637"/>
              <a:gd name="connsiteY27" fmla="*/ 3523506 h 43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89637" h="4356661">
                <a:moveTo>
                  <a:pt x="0" y="4341065"/>
                </a:moveTo>
                <a:lnTo>
                  <a:pt x="379555" y="4341065"/>
                </a:lnTo>
                <a:lnTo>
                  <a:pt x="379555" y="4341065"/>
                </a:lnTo>
                <a:cubicBezTo>
                  <a:pt x="411185" y="4326466"/>
                  <a:pt x="525538" y="4426227"/>
                  <a:pt x="569333" y="4253469"/>
                </a:cubicBezTo>
                <a:cubicBezTo>
                  <a:pt x="613128" y="4080711"/>
                  <a:pt x="579065" y="3321549"/>
                  <a:pt x="642324" y="3304517"/>
                </a:cubicBezTo>
                <a:cubicBezTo>
                  <a:pt x="705583" y="3287484"/>
                  <a:pt x="824803" y="4146408"/>
                  <a:pt x="948888" y="4151274"/>
                </a:cubicBezTo>
                <a:cubicBezTo>
                  <a:pt x="1072973" y="4156140"/>
                  <a:pt x="1253019" y="3450510"/>
                  <a:pt x="1386837" y="3333716"/>
                </a:cubicBezTo>
                <a:cubicBezTo>
                  <a:pt x="1520655" y="3216922"/>
                  <a:pt x="1639874" y="3608669"/>
                  <a:pt x="1751794" y="3450510"/>
                </a:cubicBezTo>
                <a:cubicBezTo>
                  <a:pt x="1863714" y="3292351"/>
                  <a:pt x="1982934" y="2404230"/>
                  <a:pt x="2058358" y="2384764"/>
                </a:cubicBezTo>
                <a:cubicBezTo>
                  <a:pt x="2133782" y="2365298"/>
                  <a:pt x="2121618" y="3036865"/>
                  <a:pt x="2204341" y="3333716"/>
                </a:cubicBezTo>
                <a:cubicBezTo>
                  <a:pt x="2287064" y="3630567"/>
                  <a:pt x="2435480" y="4530854"/>
                  <a:pt x="2554699" y="4165873"/>
                </a:cubicBezTo>
                <a:cubicBezTo>
                  <a:pt x="2673918" y="3800892"/>
                  <a:pt x="2766374" y="1173026"/>
                  <a:pt x="2919656" y="1143828"/>
                </a:cubicBezTo>
                <a:cubicBezTo>
                  <a:pt x="3072938" y="1114630"/>
                  <a:pt x="3313810" y="3525939"/>
                  <a:pt x="3474391" y="3990682"/>
                </a:cubicBezTo>
                <a:cubicBezTo>
                  <a:pt x="3634972" y="4455425"/>
                  <a:pt x="3771223" y="4209671"/>
                  <a:pt x="3883143" y="3932285"/>
                </a:cubicBezTo>
                <a:cubicBezTo>
                  <a:pt x="3995063" y="3654899"/>
                  <a:pt x="4055889" y="2314201"/>
                  <a:pt x="4145912" y="2326367"/>
                </a:cubicBezTo>
                <a:cubicBezTo>
                  <a:pt x="4235935" y="2338533"/>
                  <a:pt x="4330824" y="3725463"/>
                  <a:pt x="4423280" y="4005282"/>
                </a:cubicBezTo>
                <a:cubicBezTo>
                  <a:pt x="4515736" y="4285101"/>
                  <a:pt x="4700647" y="4005282"/>
                  <a:pt x="4700647" y="4005282"/>
                </a:cubicBezTo>
                <a:cubicBezTo>
                  <a:pt x="4802835" y="4005282"/>
                  <a:pt x="4907457" y="3954185"/>
                  <a:pt x="5036408" y="4005282"/>
                </a:cubicBezTo>
                <a:cubicBezTo>
                  <a:pt x="5165360" y="4056379"/>
                  <a:pt x="5372168" y="4336198"/>
                  <a:pt x="5474356" y="4311866"/>
                </a:cubicBezTo>
                <a:cubicBezTo>
                  <a:pt x="5576544" y="4287534"/>
                  <a:pt x="5639803" y="4567353"/>
                  <a:pt x="5649535" y="3859289"/>
                </a:cubicBezTo>
                <a:cubicBezTo>
                  <a:pt x="5659267" y="3151225"/>
                  <a:pt x="5469490" y="457663"/>
                  <a:pt x="5532749" y="63483"/>
                </a:cubicBezTo>
                <a:cubicBezTo>
                  <a:pt x="5596008" y="-330697"/>
                  <a:pt x="5870943" y="1228990"/>
                  <a:pt x="6029091" y="1494210"/>
                </a:cubicBezTo>
                <a:cubicBezTo>
                  <a:pt x="6187239" y="1759430"/>
                  <a:pt x="6369718" y="1197359"/>
                  <a:pt x="6481638" y="1654802"/>
                </a:cubicBezTo>
                <a:cubicBezTo>
                  <a:pt x="6593558" y="2112245"/>
                  <a:pt x="6574094" y="4053946"/>
                  <a:pt x="6700612" y="4238870"/>
                </a:cubicBezTo>
                <a:cubicBezTo>
                  <a:pt x="6827130" y="4423794"/>
                  <a:pt x="7094765" y="2810576"/>
                  <a:pt x="7240748" y="2764345"/>
                </a:cubicBezTo>
                <a:cubicBezTo>
                  <a:pt x="7386731" y="2718114"/>
                  <a:pt x="7442691" y="3737629"/>
                  <a:pt x="7576509" y="3961484"/>
                </a:cubicBezTo>
                <a:cubicBezTo>
                  <a:pt x="7710327" y="4185339"/>
                  <a:pt x="7941466" y="4180472"/>
                  <a:pt x="8043654" y="4107476"/>
                </a:cubicBezTo>
                <a:cubicBezTo>
                  <a:pt x="8145842" y="4034480"/>
                  <a:pt x="8167739" y="3778993"/>
                  <a:pt x="8189637" y="352350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el 43"/>
          <p:cNvSpPr>
            <a:spLocks noGrp="1"/>
          </p:cNvSpPr>
          <p:nvPr>
            <p:ph type="title"/>
          </p:nvPr>
        </p:nvSpPr>
        <p:spPr>
          <a:xfrm>
            <a:off x="248169" y="274638"/>
            <a:ext cx="8511621" cy="834905"/>
          </a:xfrm>
        </p:spPr>
        <p:txBody>
          <a:bodyPr>
            <a:noAutofit/>
          </a:bodyPr>
          <a:lstStyle/>
          <a:p>
            <a:r>
              <a:rPr lang="en-US" sz="3200" dirty="0" smtClean="0"/>
              <a:t>Tom’s Principle-Identification Productivity</a:t>
            </a:r>
            <a:endParaRPr lang="en-US" sz="3200" dirty="0"/>
          </a:p>
        </p:txBody>
      </p:sp>
      <p:sp>
        <p:nvSpPr>
          <p:cNvPr id="45" name="Textfeld 44"/>
          <p:cNvSpPr txBox="1"/>
          <p:nvPr/>
        </p:nvSpPr>
        <p:spPr>
          <a:xfrm>
            <a:off x="394164" y="2102297"/>
            <a:ext cx="1120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principles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6" name="Freihandform 45"/>
          <p:cNvSpPr/>
          <p:nvPr/>
        </p:nvSpPr>
        <p:spPr>
          <a:xfrm>
            <a:off x="400574" y="1096278"/>
            <a:ext cx="8189637" cy="4356661"/>
          </a:xfrm>
          <a:custGeom>
            <a:avLst/>
            <a:gdLst>
              <a:gd name="connsiteX0" fmla="*/ 0 w 8189637"/>
              <a:gd name="connsiteY0" fmla="*/ 4341065 h 4356661"/>
              <a:gd name="connsiteX1" fmla="*/ 379555 w 8189637"/>
              <a:gd name="connsiteY1" fmla="*/ 4341065 h 4356661"/>
              <a:gd name="connsiteX2" fmla="*/ 379555 w 8189637"/>
              <a:gd name="connsiteY2" fmla="*/ 4341065 h 4356661"/>
              <a:gd name="connsiteX3" fmla="*/ 569333 w 8189637"/>
              <a:gd name="connsiteY3" fmla="*/ 4253469 h 4356661"/>
              <a:gd name="connsiteX4" fmla="*/ 642324 w 8189637"/>
              <a:gd name="connsiteY4" fmla="*/ 3304517 h 4356661"/>
              <a:gd name="connsiteX5" fmla="*/ 948888 w 8189637"/>
              <a:gd name="connsiteY5" fmla="*/ 4151274 h 4356661"/>
              <a:gd name="connsiteX6" fmla="*/ 1386837 w 8189637"/>
              <a:gd name="connsiteY6" fmla="*/ 3333716 h 4356661"/>
              <a:gd name="connsiteX7" fmla="*/ 1751794 w 8189637"/>
              <a:gd name="connsiteY7" fmla="*/ 3450510 h 4356661"/>
              <a:gd name="connsiteX8" fmla="*/ 2058358 w 8189637"/>
              <a:gd name="connsiteY8" fmla="*/ 2384764 h 4356661"/>
              <a:gd name="connsiteX9" fmla="*/ 2204341 w 8189637"/>
              <a:gd name="connsiteY9" fmla="*/ 3333716 h 4356661"/>
              <a:gd name="connsiteX10" fmla="*/ 2554699 w 8189637"/>
              <a:gd name="connsiteY10" fmla="*/ 4165873 h 4356661"/>
              <a:gd name="connsiteX11" fmla="*/ 2919656 w 8189637"/>
              <a:gd name="connsiteY11" fmla="*/ 1143828 h 4356661"/>
              <a:gd name="connsiteX12" fmla="*/ 3474391 w 8189637"/>
              <a:gd name="connsiteY12" fmla="*/ 3990682 h 4356661"/>
              <a:gd name="connsiteX13" fmla="*/ 3883143 w 8189637"/>
              <a:gd name="connsiteY13" fmla="*/ 3932285 h 4356661"/>
              <a:gd name="connsiteX14" fmla="*/ 4145912 w 8189637"/>
              <a:gd name="connsiteY14" fmla="*/ 2326367 h 4356661"/>
              <a:gd name="connsiteX15" fmla="*/ 4423280 w 8189637"/>
              <a:gd name="connsiteY15" fmla="*/ 4005282 h 4356661"/>
              <a:gd name="connsiteX16" fmla="*/ 4700647 w 8189637"/>
              <a:gd name="connsiteY16" fmla="*/ 4005282 h 4356661"/>
              <a:gd name="connsiteX17" fmla="*/ 5036408 w 8189637"/>
              <a:gd name="connsiteY17" fmla="*/ 4005282 h 4356661"/>
              <a:gd name="connsiteX18" fmla="*/ 5474356 w 8189637"/>
              <a:gd name="connsiteY18" fmla="*/ 4311866 h 4356661"/>
              <a:gd name="connsiteX19" fmla="*/ 5649535 w 8189637"/>
              <a:gd name="connsiteY19" fmla="*/ 3859289 h 4356661"/>
              <a:gd name="connsiteX20" fmla="*/ 5532749 w 8189637"/>
              <a:gd name="connsiteY20" fmla="*/ 63483 h 4356661"/>
              <a:gd name="connsiteX21" fmla="*/ 6029091 w 8189637"/>
              <a:gd name="connsiteY21" fmla="*/ 1494210 h 4356661"/>
              <a:gd name="connsiteX22" fmla="*/ 6481638 w 8189637"/>
              <a:gd name="connsiteY22" fmla="*/ 1654802 h 4356661"/>
              <a:gd name="connsiteX23" fmla="*/ 6700612 w 8189637"/>
              <a:gd name="connsiteY23" fmla="*/ 4238870 h 4356661"/>
              <a:gd name="connsiteX24" fmla="*/ 7240748 w 8189637"/>
              <a:gd name="connsiteY24" fmla="*/ 2764345 h 4356661"/>
              <a:gd name="connsiteX25" fmla="*/ 7576509 w 8189637"/>
              <a:gd name="connsiteY25" fmla="*/ 3961484 h 4356661"/>
              <a:gd name="connsiteX26" fmla="*/ 8043654 w 8189637"/>
              <a:gd name="connsiteY26" fmla="*/ 4107476 h 4356661"/>
              <a:gd name="connsiteX27" fmla="*/ 8189637 w 8189637"/>
              <a:gd name="connsiteY27" fmla="*/ 3523506 h 43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89637" h="4356661">
                <a:moveTo>
                  <a:pt x="0" y="4341065"/>
                </a:moveTo>
                <a:lnTo>
                  <a:pt x="379555" y="4341065"/>
                </a:lnTo>
                <a:lnTo>
                  <a:pt x="379555" y="4341065"/>
                </a:lnTo>
                <a:cubicBezTo>
                  <a:pt x="411185" y="4326466"/>
                  <a:pt x="525538" y="4426227"/>
                  <a:pt x="569333" y="4253469"/>
                </a:cubicBezTo>
                <a:cubicBezTo>
                  <a:pt x="613128" y="4080711"/>
                  <a:pt x="579065" y="3321549"/>
                  <a:pt x="642324" y="3304517"/>
                </a:cubicBezTo>
                <a:cubicBezTo>
                  <a:pt x="705583" y="3287484"/>
                  <a:pt x="824803" y="4146408"/>
                  <a:pt x="948888" y="4151274"/>
                </a:cubicBezTo>
                <a:cubicBezTo>
                  <a:pt x="1072973" y="4156140"/>
                  <a:pt x="1253019" y="3450510"/>
                  <a:pt x="1386837" y="3333716"/>
                </a:cubicBezTo>
                <a:cubicBezTo>
                  <a:pt x="1520655" y="3216922"/>
                  <a:pt x="1639874" y="3608669"/>
                  <a:pt x="1751794" y="3450510"/>
                </a:cubicBezTo>
                <a:cubicBezTo>
                  <a:pt x="1863714" y="3292351"/>
                  <a:pt x="1982934" y="2404230"/>
                  <a:pt x="2058358" y="2384764"/>
                </a:cubicBezTo>
                <a:cubicBezTo>
                  <a:pt x="2133782" y="2365298"/>
                  <a:pt x="2121618" y="3036865"/>
                  <a:pt x="2204341" y="3333716"/>
                </a:cubicBezTo>
                <a:cubicBezTo>
                  <a:pt x="2287064" y="3630567"/>
                  <a:pt x="2435480" y="4530854"/>
                  <a:pt x="2554699" y="4165873"/>
                </a:cubicBezTo>
                <a:cubicBezTo>
                  <a:pt x="2673918" y="3800892"/>
                  <a:pt x="2766374" y="1173026"/>
                  <a:pt x="2919656" y="1143828"/>
                </a:cubicBezTo>
                <a:cubicBezTo>
                  <a:pt x="3072938" y="1114630"/>
                  <a:pt x="3313810" y="3525939"/>
                  <a:pt x="3474391" y="3990682"/>
                </a:cubicBezTo>
                <a:cubicBezTo>
                  <a:pt x="3634972" y="4455425"/>
                  <a:pt x="3771223" y="4209671"/>
                  <a:pt x="3883143" y="3932285"/>
                </a:cubicBezTo>
                <a:cubicBezTo>
                  <a:pt x="3995063" y="3654899"/>
                  <a:pt x="4055889" y="2314201"/>
                  <a:pt x="4145912" y="2326367"/>
                </a:cubicBezTo>
                <a:cubicBezTo>
                  <a:pt x="4235935" y="2338533"/>
                  <a:pt x="4330824" y="3725463"/>
                  <a:pt x="4423280" y="4005282"/>
                </a:cubicBezTo>
                <a:cubicBezTo>
                  <a:pt x="4515736" y="4285101"/>
                  <a:pt x="4700647" y="4005282"/>
                  <a:pt x="4700647" y="4005282"/>
                </a:cubicBezTo>
                <a:cubicBezTo>
                  <a:pt x="4802835" y="4005282"/>
                  <a:pt x="4907457" y="3954185"/>
                  <a:pt x="5036408" y="4005282"/>
                </a:cubicBezTo>
                <a:cubicBezTo>
                  <a:pt x="5165360" y="4056379"/>
                  <a:pt x="5372168" y="4336198"/>
                  <a:pt x="5474356" y="4311866"/>
                </a:cubicBezTo>
                <a:cubicBezTo>
                  <a:pt x="5576544" y="4287534"/>
                  <a:pt x="5639803" y="4567353"/>
                  <a:pt x="5649535" y="3859289"/>
                </a:cubicBezTo>
                <a:cubicBezTo>
                  <a:pt x="5659267" y="3151225"/>
                  <a:pt x="5469490" y="457663"/>
                  <a:pt x="5532749" y="63483"/>
                </a:cubicBezTo>
                <a:cubicBezTo>
                  <a:pt x="5596008" y="-330697"/>
                  <a:pt x="5870943" y="1228990"/>
                  <a:pt x="6029091" y="1494210"/>
                </a:cubicBezTo>
                <a:cubicBezTo>
                  <a:pt x="6187239" y="1759430"/>
                  <a:pt x="6369718" y="1197359"/>
                  <a:pt x="6481638" y="1654802"/>
                </a:cubicBezTo>
                <a:cubicBezTo>
                  <a:pt x="6593558" y="2112245"/>
                  <a:pt x="6574094" y="4053946"/>
                  <a:pt x="6700612" y="4238870"/>
                </a:cubicBezTo>
                <a:cubicBezTo>
                  <a:pt x="6827130" y="4423794"/>
                  <a:pt x="7094765" y="2810576"/>
                  <a:pt x="7240748" y="2764345"/>
                </a:cubicBezTo>
                <a:cubicBezTo>
                  <a:pt x="7386731" y="2718114"/>
                  <a:pt x="7442691" y="3737629"/>
                  <a:pt x="7576509" y="3961484"/>
                </a:cubicBezTo>
                <a:cubicBezTo>
                  <a:pt x="7710327" y="4185339"/>
                  <a:pt x="7941466" y="4180472"/>
                  <a:pt x="8043654" y="4107476"/>
                </a:cubicBezTo>
                <a:cubicBezTo>
                  <a:pt x="8145842" y="4034480"/>
                  <a:pt x="8167739" y="3778993"/>
                  <a:pt x="8189637" y="3523506"/>
                </a:cubicBezTo>
              </a:path>
            </a:pathLst>
          </a:cu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/>
          <p:cNvSpPr txBox="1"/>
          <p:nvPr/>
        </p:nvSpPr>
        <p:spPr>
          <a:xfrm>
            <a:off x="400584" y="1583143"/>
            <a:ext cx="20537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principles including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first principles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1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 follow-up project to analyze the huge variation in Tom’s </a:t>
            </a:r>
            <a:br>
              <a:rPr lang="en-US" dirty="0" smtClean="0"/>
            </a:br>
            <a:r>
              <a:rPr lang="en-US" dirty="0" smtClean="0"/>
              <a:t>Principle-Identification Productivity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1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good</a:t>
            </a:r>
          </a:p>
          <a:p>
            <a:r>
              <a:rPr lang="en-US" dirty="0" smtClean="0"/>
              <a:t>a. to identify principles</a:t>
            </a:r>
          </a:p>
          <a:p>
            <a:r>
              <a:rPr lang="en-US" dirty="0" smtClean="0"/>
              <a:t>b. to start with first principles</a:t>
            </a:r>
          </a:p>
          <a:p>
            <a:r>
              <a:rPr lang="en-US" dirty="0" smtClean="0"/>
              <a:t>c. to have somebody on the team capable of identifying principles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smtClean="0"/>
              <a:t>It was </a:t>
            </a:r>
            <a:r>
              <a:rPr lang="en-US" dirty="0" smtClean="0"/>
              <a:t>very good </a:t>
            </a:r>
            <a:r>
              <a:rPr lang="en-US" dirty="0" smtClean="0"/>
              <a:t>to work with you, Tom!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4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r>
              <a:rPr lang="en-US" dirty="0"/>
              <a:t> </a:t>
            </a:r>
            <a:r>
              <a:rPr lang="en-US" dirty="0" smtClean="0"/>
              <a:t>in Principle 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2213" r="-52213"/>
          <a:stretch>
            <a:fillRect/>
          </a:stretch>
        </p:blipFill>
        <p:spPr>
          <a:xfrm>
            <a:off x="-2246752" y="1563156"/>
            <a:ext cx="8782067" cy="5177956"/>
          </a:xfrm>
        </p:spPr>
      </p:pic>
      <p:sp>
        <p:nvSpPr>
          <p:cNvPr id="5" name="Textfeld 4"/>
          <p:cNvSpPr txBox="1"/>
          <p:nvPr/>
        </p:nvSpPr>
        <p:spPr>
          <a:xfrm>
            <a:off x="4613498" y="1898274"/>
            <a:ext cx="4205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Philosophy is the theoretical science </a:t>
            </a:r>
          </a:p>
          <a:p>
            <a:r>
              <a:rPr lang="en-US" sz="2000" dirty="0" smtClean="0"/>
              <a:t>of the first causes and first principles,</a:t>
            </a:r>
          </a:p>
          <a:p>
            <a:r>
              <a:rPr lang="en-US" sz="2000" i="1" dirty="0" smtClean="0"/>
              <a:t>Aristotle</a:t>
            </a:r>
            <a:endParaRPr lang="en-US" sz="20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4613498" y="2913937"/>
            <a:ext cx="4169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Proven assertions of great generality </a:t>
            </a:r>
          </a:p>
          <a:p>
            <a:r>
              <a:rPr lang="en-US" sz="2000" dirty="0" smtClean="0"/>
              <a:t>used to construct the foundations </a:t>
            </a:r>
          </a:p>
          <a:p>
            <a:r>
              <a:rPr lang="en-US" sz="2000" dirty="0" smtClean="0"/>
              <a:t>of an area of science, </a:t>
            </a:r>
            <a:r>
              <a:rPr lang="en-US" sz="2000" i="1" dirty="0" err="1" smtClean="0"/>
              <a:t>Brockhaus</a:t>
            </a:r>
            <a:r>
              <a:rPr lang="en-US" sz="2000" i="1" dirty="0" smtClean="0"/>
              <a:t> </a:t>
            </a:r>
            <a:endParaRPr lang="en-US" sz="2000" i="1" dirty="0"/>
          </a:p>
        </p:txBody>
      </p:sp>
      <p:sp>
        <p:nvSpPr>
          <p:cNvPr id="7" name="Textfeld 6"/>
          <p:cNvSpPr txBox="1"/>
          <p:nvPr/>
        </p:nvSpPr>
        <p:spPr>
          <a:xfrm>
            <a:off x="4613498" y="3832026"/>
            <a:ext cx="41697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Here: </a:t>
            </a:r>
          </a:p>
          <a:p>
            <a:r>
              <a:rPr lang="en-US" sz="2000" dirty="0" smtClean="0"/>
              <a:t>Proven assertions of great generality </a:t>
            </a:r>
          </a:p>
          <a:p>
            <a:r>
              <a:rPr lang="en-US" sz="2000" dirty="0" smtClean="0"/>
              <a:t>used to construct the foundations </a:t>
            </a:r>
          </a:p>
          <a:p>
            <a:r>
              <a:rPr lang="en-US" sz="2000" dirty="0" smtClean="0"/>
              <a:t>of shape analysis, </a:t>
            </a:r>
            <a:r>
              <a:rPr lang="en-US" sz="2000" i="1" dirty="0" smtClean="0"/>
              <a:t>Tom Reps</a:t>
            </a:r>
            <a:endParaRPr lang="en-US" sz="2000" i="1" dirty="0"/>
          </a:p>
        </p:txBody>
      </p:sp>
      <p:sp>
        <p:nvSpPr>
          <p:cNvPr id="8" name="Textfeld 7"/>
          <p:cNvSpPr txBox="1"/>
          <p:nvPr/>
        </p:nvSpPr>
        <p:spPr>
          <a:xfrm>
            <a:off x="4613498" y="5151618"/>
            <a:ext cx="3685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 was in charge of identifying</a:t>
            </a:r>
          </a:p>
          <a:p>
            <a:r>
              <a:rPr lang="en-US" sz="2000" dirty="0" smtClean="0"/>
              <a:t>the principles in shape analysis</a:t>
            </a:r>
            <a:endParaRPr lang="en-US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4636019" y="5953368"/>
            <a:ext cx="4121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 was amazingly productive at that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4615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POPL 98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Instrumentation </a:t>
            </a:r>
            <a:r>
              <a:rPr lang="de-DE" i="1" dirty="0" err="1" smtClean="0"/>
              <a:t>Principle</a:t>
            </a:r>
            <a:endParaRPr lang="de-DE" i="1" dirty="0"/>
          </a:p>
          <a:p>
            <a:r>
              <a:rPr lang="de-DE" i="1" dirty="0" smtClean="0"/>
              <a:t>Property</a:t>
            </a:r>
            <a:r>
              <a:rPr lang="de-DE" i="1" dirty="0"/>
              <a:t>-</a:t>
            </a:r>
            <a:r>
              <a:rPr lang="de-DE" i="1" dirty="0" err="1"/>
              <a:t>Extraction</a:t>
            </a:r>
            <a:r>
              <a:rPr lang="de-DE" i="1" dirty="0"/>
              <a:t> </a:t>
            </a:r>
            <a:r>
              <a:rPr lang="de-DE" i="1" dirty="0" err="1" smtClean="0"/>
              <a:t>Principle</a:t>
            </a:r>
            <a:endParaRPr lang="de-DE" i="1" dirty="0" smtClean="0"/>
          </a:p>
          <a:p>
            <a:r>
              <a:rPr lang="de-DE" i="1" dirty="0" err="1"/>
              <a:t>Sharpening</a:t>
            </a:r>
            <a:r>
              <a:rPr lang="de-DE" i="1" dirty="0"/>
              <a:t> </a:t>
            </a:r>
            <a:r>
              <a:rPr lang="de-DE" i="1" dirty="0" err="1" smtClean="0"/>
              <a:t>Prinicple</a:t>
            </a:r>
            <a:endParaRPr lang="de-DE" i="1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03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Parametric Shape Analysis</a:t>
            </a:r>
            <a:br>
              <a:rPr lang="en-US" dirty="0" smtClean="0"/>
            </a:br>
            <a:r>
              <a:rPr lang="en-US" dirty="0" smtClean="0"/>
              <a:t>TOPLAS 2002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 smtClean="0"/>
              <a:t>truth-blurring</a:t>
            </a:r>
            <a:r>
              <a:rPr lang="de-DE" i="1" dirty="0" smtClean="0"/>
              <a:t> </a:t>
            </a:r>
            <a:r>
              <a:rPr lang="de-DE" i="1" dirty="0" err="1" smtClean="0"/>
              <a:t>embeddings</a:t>
            </a:r>
            <a:r>
              <a:rPr lang="de-DE" i="1" dirty="0" smtClean="0"/>
              <a:t> </a:t>
            </a:r>
          </a:p>
          <a:p>
            <a:r>
              <a:rPr lang="de-DE" i="1" dirty="0" smtClean="0"/>
              <a:t>Property</a:t>
            </a:r>
            <a:r>
              <a:rPr lang="de-DE" i="1" dirty="0"/>
              <a:t>-</a:t>
            </a:r>
            <a:r>
              <a:rPr lang="de-DE" i="1" dirty="0" err="1"/>
              <a:t>Extraction</a:t>
            </a:r>
            <a:r>
              <a:rPr lang="de-DE" i="1" dirty="0"/>
              <a:t> </a:t>
            </a:r>
            <a:r>
              <a:rPr lang="de-DE" i="1" dirty="0" err="1"/>
              <a:t>Principle</a:t>
            </a:r>
            <a:r>
              <a:rPr lang="de-DE" i="1" dirty="0"/>
              <a:t> </a:t>
            </a:r>
            <a:endParaRPr lang="de-DE" dirty="0"/>
          </a:p>
          <a:p>
            <a:r>
              <a:rPr lang="de-DE" i="1" dirty="0" smtClean="0"/>
              <a:t>Instrumentation </a:t>
            </a:r>
            <a:r>
              <a:rPr lang="de-DE" i="1" dirty="0" err="1"/>
              <a:t>Principle</a:t>
            </a:r>
            <a:r>
              <a:rPr lang="de-DE" i="1" dirty="0"/>
              <a:t> </a:t>
            </a:r>
            <a:endParaRPr lang="de-DE" dirty="0"/>
          </a:p>
          <a:p>
            <a:r>
              <a:rPr lang="de-DE" i="1" dirty="0" err="1"/>
              <a:t>Reinterpretation</a:t>
            </a:r>
            <a:r>
              <a:rPr lang="de-DE" i="1" dirty="0"/>
              <a:t> </a:t>
            </a:r>
            <a:r>
              <a:rPr lang="de-DE" i="1" dirty="0" err="1"/>
              <a:t>Principle</a:t>
            </a:r>
            <a:r>
              <a:rPr lang="de-DE" i="1" dirty="0"/>
              <a:t> </a:t>
            </a:r>
            <a:endParaRPr lang="de-DE" dirty="0"/>
          </a:p>
          <a:p>
            <a:r>
              <a:rPr lang="de-DE" i="1" dirty="0" err="1"/>
              <a:t>Abstraction</a:t>
            </a:r>
            <a:r>
              <a:rPr lang="de-DE" i="1" dirty="0"/>
              <a:t> </a:t>
            </a:r>
            <a:r>
              <a:rPr lang="de-DE" i="1" dirty="0" err="1"/>
              <a:t>Principle</a:t>
            </a:r>
            <a:r>
              <a:rPr lang="de-DE" i="1" dirty="0"/>
              <a:t> </a:t>
            </a:r>
            <a:endParaRPr lang="de-DE" dirty="0"/>
          </a:p>
          <a:p>
            <a:r>
              <a:rPr lang="de-DE" i="1" dirty="0" err="1" smtClean="0"/>
              <a:t>Sharpening</a:t>
            </a:r>
            <a:r>
              <a:rPr lang="de-DE" i="1" dirty="0" smtClean="0"/>
              <a:t> </a:t>
            </a:r>
            <a:r>
              <a:rPr lang="de-DE" i="1" dirty="0" err="1"/>
              <a:t>Principle</a:t>
            </a:r>
            <a:r>
              <a:rPr lang="de-DE" i="1" dirty="0"/>
              <a:t> </a:t>
            </a:r>
            <a:endParaRPr lang="de-DE" dirty="0"/>
          </a:p>
          <a:p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335761" y="5226533"/>
            <a:ext cx="8351039" cy="145992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Astounding increase in number of identified principles,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however with a decrease in the #principles/#pages ratio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3/14 </a:t>
            </a:r>
            <a:r>
              <a:rPr lang="en-US" sz="2400" dirty="0" smtClean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chemeClr val="tx1"/>
                </a:solidFill>
              </a:rPr>
              <a:t> 6/82, a reduction by almost 70%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Explain these Principles to an Uninformed Audience?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8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Truth-blurring Embedding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53600"/>
          <a:stretch/>
        </p:blipFill>
        <p:spPr>
          <a:xfrm>
            <a:off x="115448" y="1471390"/>
            <a:ext cx="4242787" cy="51435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73088" y="1293354"/>
            <a:ext cx="39395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Trump’s first principle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595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Abstraction Principle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4" y="1773721"/>
            <a:ext cx="3289300" cy="24638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576585" y="1693518"/>
            <a:ext cx="52691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Donald excels in using abstractions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his </a:t>
            </a:r>
            <a:r>
              <a:rPr lang="en-US" sz="2400" dirty="0" smtClean="0"/>
              <a:t>speeches: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Mexicans - rapists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Moslems – terrorists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climate change – a total </a:t>
            </a:r>
            <a:r>
              <a:rPr lang="en-US" sz="2400" dirty="0" smtClean="0"/>
              <a:t>hoax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7640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Instrumentation Principle</a:t>
            </a:r>
            <a:endParaRPr lang="en-US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845"/>
            <a:ext cx="4171291" cy="234635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218911" y="1518328"/>
            <a:ext cx="450636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Trump instruments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non-definite statements, and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afterwards </a:t>
            </a:r>
            <a:r>
              <a:rPr lang="en-US" sz="2400" dirty="0" smtClean="0"/>
              <a:t>says </a:t>
            </a:r>
            <a:r>
              <a:rPr lang="en-US" sz="2400" b="1" dirty="0" smtClean="0"/>
              <a:t>½, </a:t>
            </a:r>
            <a:r>
              <a:rPr lang="en-US" sz="2400" dirty="0" smtClean="0"/>
              <a:t>don’t </a:t>
            </a:r>
            <a:r>
              <a:rPr lang="en-US" sz="2400" dirty="0" smtClean="0"/>
              <a:t>know,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989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Property-Extraction Principle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3" y="1417638"/>
            <a:ext cx="6095196" cy="408628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408654" y="1255546"/>
            <a:ext cx="25376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Extracting a lot of </a:t>
            </a:r>
          </a:p>
          <a:p>
            <a:r>
              <a:rPr lang="en-US" sz="2400" dirty="0" smtClean="0"/>
              <a:t>money from naïve </a:t>
            </a:r>
          </a:p>
          <a:p>
            <a:r>
              <a:rPr lang="en-US" sz="2400" dirty="0" smtClean="0"/>
              <a:t>students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735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horkys">
      <a:majorFont>
        <a:latin typeface="Mistral"/>
        <a:ea typeface=""/>
        <a:cs typeface=""/>
        <a:font script="Jpan" typeface="ＤＦＰ行書体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Macintosh PowerPoint</Application>
  <PresentationFormat>Bildschirmpräsentation (4:3)</PresentationFormat>
  <Paragraphs>154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Office-Design</vt:lpstr>
      <vt:lpstr>Tom Reps - a man with principles -</vt:lpstr>
      <vt:lpstr>Principles in Principle </vt:lpstr>
      <vt:lpstr>POPL 98</vt:lpstr>
      <vt:lpstr>Parametric Shape Analysis TOPLAS 2002</vt:lpstr>
      <vt:lpstr>How to Explain these Principles to an Uninformed Audience?</vt:lpstr>
      <vt:lpstr>Truth-blurring Embedding</vt:lpstr>
      <vt:lpstr>The Abstraction Principle</vt:lpstr>
      <vt:lpstr>The Instrumentation Principle</vt:lpstr>
      <vt:lpstr>The Property-Extraction Principle</vt:lpstr>
      <vt:lpstr>The Reinterpretation Principle </vt:lpstr>
      <vt:lpstr>The Sharpening Principle</vt:lpstr>
      <vt:lpstr>PIPe Project</vt:lpstr>
      <vt:lpstr>PIPE’s Main Achievement thanks to Christoph Mallon</vt:lpstr>
      <vt:lpstr>PowerPoint-Präsentation</vt:lpstr>
      <vt:lpstr>Tom’s Principle-Identification Productivity</vt:lpstr>
      <vt:lpstr>Tom’s Principle-Identification Productivity</vt:lpstr>
      <vt:lpstr>Conclusions 1</vt:lpstr>
      <vt:lpstr>Conclusions 2</vt:lpstr>
    </vt:vector>
  </TitlesOfParts>
  <Company>LZI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 Reps - a man with principles -</dc:title>
  <dc:creator>Reinhard Wilhelm</dc:creator>
  <cp:lastModifiedBy>Reinhard Wilhelm</cp:lastModifiedBy>
  <cp:revision>60</cp:revision>
  <dcterms:created xsi:type="dcterms:W3CDTF">2016-03-28T16:13:16Z</dcterms:created>
  <dcterms:modified xsi:type="dcterms:W3CDTF">2016-09-12T09:36:49Z</dcterms:modified>
</cp:coreProperties>
</file>